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33"/>
      <p:bold r:id="rId34"/>
      <p:italic r:id="rId35"/>
      <p:boldItalic r:id="rId36"/>
    </p:embeddedFont>
    <p:embeddedFont>
      <p:font typeface="Quattrocento Sans" panose="020B0502050000020003" pitchFamily="34" charset="0"/>
      <p:regular r:id="rId37"/>
      <p:bold r:id="rId38"/>
      <p:italic r:id="rId39"/>
      <p:boldItalic r:id="rId40"/>
    </p:embeddedFont>
    <p:embeddedFont>
      <p:font typeface="Raleway" pitchFamily="2" charset="0"/>
      <p:regular r:id="rId41"/>
      <p:bold r:id="rId42"/>
      <p:italic r:id="rId43"/>
      <p:boldItalic r:id="rId44"/>
    </p:embeddedFont>
    <p:embeddedFont>
      <p:font typeface="Roboto" panose="02000000000000000000" pitchFamily="2" charset="0"/>
      <p:regular r:id="rId45"/>
    </p:embeddedFont>
    <p:embeddedFont>
      <p:font typeface="Source Sans Pro" panose="020B0503030403020204" pitchFamily="34" charset="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4dc3d3829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4dc3d3829a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4dc3d3829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4dc3d3829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8c51b3b22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8c51b3b22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8c51b3b22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8c51b3b22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4dc3d3829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4dc3d3829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8c51b3b22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8c51b3b22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8c51b3b22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8c51b3b22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8c51b3b222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8c51b3b222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8c51b3b222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8c51b3b222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8c51b3b222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8c51b3b222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608a7181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608a7181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8c51b3b22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8c51b3b22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8c51b3b222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8c51b3b222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8c51b3b222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8c51b3b222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8c51b3b222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8c51b3b222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8c51b3b22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8c51b3b22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8c51b3b222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8c51b3b222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8c51b3b222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8c51b3b222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8c51b3b222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8c51b3b222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8c51b3b222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8c51b3b222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8c51b3b222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8c51b3b222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4dc3d382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4dc3d382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4dc3d382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4dc3d382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4dc3d3829a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4dc3d3829a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4dc3d3829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4dc3d3829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bf1c8f2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8bf1c8f2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4dc3d3829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4dc3d3829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c51b3b22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8c51b3b22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8c51b3b22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8c51b3b22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Introducing CodeX 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Safety quiz</a:t>
            </a:r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remember how to keep your CodeX safe?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the quiz question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2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Find the CPU</a:t>
            </a: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does the code run? On the </a:t>
            </a:r>
            <a:r>
              <a:rPr lang="en" b="1"/>
              <a:t>CPU</a:t>
            </a:r>
            <a:endParaRPr b="1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Central Processing Unit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“brain” of the CodeX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Interacts with other computer parts (called peripherals)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Lights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Display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Speaker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Sensors</a:t>
            </a:r>
            <a:endParaRPr/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6250" y="1072575"/>
            <a:ext cx="1362075" cy="21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Find the CPU</a:t>
            </a:r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9502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CPU has many responsibilities:</a:t>
            </a:r>
            <a:endParaRPr b="1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Collects data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Issues commands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Pushes display information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Stores information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And many more things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9525" y="959275"/>
            <a:ext cx="1622825" cy="259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#3</a:t>
            </a:r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9502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CPU is an amazing device!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          to add it to your toolbox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Write about the CPU in your Mission Log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Close the instruction panel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camera controls to rotate the CodeX and find the CPU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the CPU</a:t>
            </a:r>
            <a:endParaRPr/>
          </a:p>
        </p:txBody>
      </p:sp>
      <p:pic>
        <p:nvPicPr>
          <p:cNvPr id="154" name="Google Shape;15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775" y="996375"/>
            <a:ext cx="1631550" cy="26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3825" y="2159875"/>
            <a:ext cx="600075" cy="2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Connect the USB</a:t>
            </a:r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USB cable is used to connect the CodeX to your computer or laptop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">
                <a:solidFill>
                  <a:srgbClr val="000000"/>
                </a:solidFill>
              </a:rPr>
              <a:t>The USB cable lets your computer communicate with the </a:t>
            </a:r>
            <a:r>
              <a:rPr lang="en" b="1" i="1">
                <a:solidFill>
                  <a:srgbClr val="000000"/>
                </a:solidFill>
              </a:rPr>
              <a:t>CodeX</a:t>
            </a:r>
            <a:r>
              <a:rPr lang="en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>
                <a:solidFill>
                  <a:srgbClr val="000000"/>
                </a:solidFill>
              </a:rPr>
              <a:t>It provides 5 volt DC power to the CodeX.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1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2" name="Google Shape;16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1875" y="1067325"/>
            <a:ext cx="3010425" cy="2165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#4</a:t>
            </a:r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Close the instruction panel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camera controls to rotate the CodeX and find the USB port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the port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9" name="Google Shape;16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4150" y="1448650"/>
            <a:ext cx="2932900" cy="210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Link to CodeSpace</a:t>
            </a:r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8126700" cy="18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CodeX must be linked to your browser before it can be used with CodeSpace.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6" name="Google Shape;1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0654" y="1436418"/>
            <a:ext cx="4090150" cy="294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</a:t>
            </a:r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Gently take out your CodeX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Connect the CodeX to your computer with a USB cable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Close the pop-up window</a:t>
            </a:r>
            <a:endParaRPr/>
          </a:p>
        </p:txBody>
      </p:sp>
      <p:pic>
        <p:nvPicPr>
          <p:cNvPr id="183" name="Google Shape;18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4150" y="1448650"/>
            <a:ext cx="2932900" cy="210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</a:t>
            </a:r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body" idx="1"/>
          </p:nvPr>
        </p:nvSpPr>
        <p:spPr>
          <a:xfrm>
            <a:off x="311700" y="87962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the red message at the bottom of the window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Select CodeX from the pop-up window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the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Notice that the message now says</a:t>
            </a:r>
            <a:endParaRPr/>
          </a:p>
        </p:txBody>
      </p:sp>
      <p:pic>
        <p:nvPicPr>
          <p:cNvPr id="190" name="Google Shape;1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900" y="2422945"/>
            <a:ext cx="4402575" cy="41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9275" y="3594000"/>
            <a:ext cx="1176000" cy="53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9050" y="1422075"/>
            <a:ext cx="3038475" cy="30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4919975"/>
            <a:ext cx="497875" cy="7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0"/>
          <p:cNvPicPr preferRelativeResize="0"/>
          <p:nvPr/>
        </p:nvPicPr>
        <p:blipFill rotWithShape="1">
          <a:blip r:embed="rId7">
            <a:alphaModFix/>
          </a:blip>
          <a:srcRect t="74098"/>
          <a:stretch/>
        </p:blipFill>
        <p:spPr>
          <a:xfrm>
            <a:off x="2800525" y="4453650"/>
            <a:ext cx="2286869" cy="416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30"/>
          <p:cNvCxnSpPr/>
          <p:nvPr/>
        </p:nvCxnSpPr>
        <p:spPr>
          <a:xfrm rot="10800000" flipH="1">
            <a:off x="4665600" y="2254500"/>
            <a:ext cx="1738200" cy="966600"/>
          </a:xfrm>
          <a:prstGeom prst="straightConnector1">
            <a:avLst/>
          </a:prstGeom>
          <a:noFill/>
          <a:ln w="19050" cap="flat" cmpd="sng">
            <a:solidFill>
              <a:srgbClr val="4EB748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#6: Save the code</a:t>
            </a:r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to create a file! 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When you type code into the </a:t>
            </a:r>
            <a:r>
              <a:rPr lang="en" b="1">
                <a:solidFill>
                  <a:schemeClr val="dk2"/>
                </a:solidFill>
              </a:rPr>
              <a:t>text editor</a:t>
            </a:r>
            <a:r>
              <a:rPr lang="en">
                <a:solidFill>
                  <a:schemeClr val="dk2"/>
                </a:solidFill>
              </a:rPr>
              <a:t> panel, it is automatically saved  in the CodeSpace cloud!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>
                <a:solidFill>
                  <a:srgbClr val="000000"/>
                </a:solidFill>
              </a:rPr>
              <a:t>Your code is stored in a file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"/>
              <a:t>The file name should describe what the code will do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02" name="Google Shape;20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6675" y="959275"/>
            <a:ext cx="3025625" cy="345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Greetings!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5384400" cy="28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You are at the beginning of an exciting journey, where you will explore coding with your CodeX, using Python.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Why should you learn coding?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29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Quattrocento Sans"/>
              <a:buChar char="●"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It is more than robots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Font typeface="Quattrocento Sans"/>
              <a:buChar char="●"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It is more than computers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Font typeface="Quattrocento Sans"/>
              <a:buChar char="●"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It is more than laptops or tablets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Font typeface="Quattrocento Sans"/>
              <a:buChar char="●"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It is more than cell phones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Font typeface="Quattrocento Sans"/>
              <a:buChar char="●"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It is more than games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l="4454" r="3320" b="13971"/>
          <a:stretch/>
        </p:blipFill>
        <p:spPr>
          <a:xfrm>
            <a:off x="5625150" y="1099100"/>
            <a:ext cx="3112700" cy="21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311575" y="3805400"/>
            <a:ext cx="8520600" cy="7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43434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Computer chips are making lots of things we use smarter. But … everything a computer does is coded by people like YOU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#6</a:t>
            </a:r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76113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a new file for each mission.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the </a:t>
            </a:r>
            <a:r>
              <a:rPr lang="en" b="1">
                <a:solidFill>
                  <a:schemeClr val="lt1"/>
                </a:solidFill>
                <a:highlight>
                  <a:srgbClr val="434343"/>
                </a:highlight>
              </a:rPr>
              <a:t>File</a:t>
            </a:r>
            <a:r>
              <a:rPr lang="en"/>
              <a:t> menu button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Select “New File…”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Name the file </a:t>
            </a:r>
            <a:r>
              <a:rPr lang="en" b="1"/>
              <a:t>Heart1</a:t>
            </a:r>
            <a:r>
              <a:rPr lang="en" i="1"/>
              <a:t> </a:t>
            </a:r>
            <a:endParaRPr i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i="1"/>
              <a:t>no spaces in a file name</a:t>
            </a:r>
            <a:endParaRPr i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</a:t>
            </a:r>
            <a:r>
              <a:rPr lang="en" b="1">
                <a:solidFill>
                  <a:schemeClr val="lt1"/>
                </a:solidFill>
                <a:highlight>
                  <a:srgbClr val="434343"/>
                </a:highlight>
              </a:rPr>
              <a:t>Create</a:t>
            </a:r>
            <a:endParaRPr b="1">
              <a:solidFill>
                <a:schemeClr val="lt1"/>
              </a:solidFill>
              <a:highlight>
                <a:srgbClr val="434343"/>
              </a:highlight>
            </a:endParaRPr>
          </a:p>
        </p:txBody>
      </p:sp>
      <p:pic>
        <p:nvPicPr>
          <p:cNvPr id="209" name="Google Shape;209;p32"/>
          <p:cNvPicPr preferRelativeResize="0"/>
          <p:nvPr/>
        </p:nvPicPr>
        <p:blipFill rotWithShape="1">
          <a:blip r:embed="rId3">
            <a:alphaModFix/>
          </a:blip>
          <a:srcRect l="2743" t="13247" r="78703" b="77751"/>
          <a:stretch/>
        </p:blipFill>
        <p:spPr>
          <a:xfrm>
            <a:off x="4718775" y="2481473"/>
            <a:ext cx="3230198" cy="88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8769" y="3484169"/>
            <a:ext cx="3204176" cy="101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The CodeTrek</a:t>
            </a:r>
            <a:endParaRPr/>
          </a:p>
        </p:txBody>
      </p:sp>
      <p:sp>
        <p:nvSpPr>
          <p:cNvPr id="216" name="Google Shape;216;p33"/>
          <p:cNvSpPr txBox="1">
            <a:spLocks noGrp="1"/>
          </p:cNvSpPr>
          <p:nvPr>
            <p:ph type="body" idx="1"/>
          </p:nvPr>
        </p:nvSpPr>
        <p:spPr>
          <a:xfrm>
            <a:off x="1760855" y="798286"/>
            <a:ext cx="6664688" cy="38749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The </a:t>
            </a:r>
            <a:r>
              <a:rPr lang="en" b="1" dirty="0">
                <a:solidFill>
                  <a:schemeClr val="dk2"/>
                </a:solidFill>
              </a:rPr>
              <a:t>CodeTrek</a:t>
            </a:r>
            <a:r>
              <a:rPr lang="en" dirty="0">
                <a:solidFill>
                  <a:schemeClr val="dk2"/>
                </a:solidFill>
              </a:rPr>
              <a:t> icon is at the bottom of the instruction panel.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The </a:t>
            </a:r>
            <a:r>
              <a:rPr lang="en" b="1" dirty="0">
                <a:solidFill>
                  <a:schemeClr val="dk2"/>
                </a:solidFill>
              </a:rPr>
              <a:t>CodeTrek</a:t>
            </a:r>
            <a:r>
              <a:rPr lang="en" dirty="0">
                <a:solidFill>
                  <a:schemeClr val="dk2"/>
                </a:solidFill>
              </a:rPr>
              <a:t> is a CodeSpace tool that gives you: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en" dirty="0">
                <a:solidFill>
                  <a:schemeClr val="dk2"/>
                </a:solidFill>
              </a:rPr>
              <a:t>A starting point for your program.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en" dirty="0">
                <a:solidFill>
                  <a:schemeClr val="dk2"/>
                </a:solidFill>
              </a:rPr>
              <a:t>Information about lines of code you need to write.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en" dirty="0">
                <a:solidFill>
                  <a:schemeClr val="dk2"/>
                </a:solidFill>
              </a:rPr>
              <a:t>Explanations of coding topics.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en" dirty="0">
                <a:solidFill>
                  <a:schemeClr val="dk2"/>
                </a:solidFill>
              </a:rPr>
              <a:t>Holes (TODOs) for you to fill in on your own!</a:t>
            </a:r>
            <a:endParaRPr dirty="0"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 dirty="0"/>
          </a:p>
        </p:txBody>
      </p:sp>
      <p:pic>
        <p:nvPicPr>
          <p:cNvPr id="217" name="Google Shape;21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80" y="959275"/>
            <a:ext cx="1623675" cy="20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The CodeTrek</a:t>
            </a:r>
            <a:endParaRPr/>
          </a:p>
        </p:txBody>
      </p:sp>
      <p:sp>
        <p:nvSpPr>
          <p:cNvPr id="223" name="Google Shape;223;p34"/>
          <p:cNvSpPr txBox="1">
            <a:spLocks noGrp="1"/>
          </p:cNvSpPr>
          <p:nvPr>
            <p:ph type="body" idx="1"/>
          </p:nvPr>
        </p:nvSpPr>
        <p:spPr>
          <a:xfrm>
            <a:off x="1899099" y="869975"/>
            <a:ext cx="6410329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# TODO -- The words “to do” put together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 dirty="0">
                <a:solidFill>
                  <a:schemeClr val="dk2"/>
                </a:solidFill>
              </a:rPr>
              <a:t>A                     tells you what you need to do to complete the program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 dirty="0">
                <a:solidFill>
                  <a:schemeClr val="dk2"/>
                </a:solidFill>
              </a:rPr>
              <a:t>It tells you there is still work </a:t>
            </a:r>
            <a:r>
              <a:rPr lang="en" b="1" dirty="0">
                <a:solidFill>
                  <a:schemeClr val="dk2"/>
                </a:solidFill>
              </a:rPr>
              <a:t>TO DO</a:t>
            </a:r>
            <a:r>
              <a:rPr lang="en" dirty="0">
                <a:solidFill>
                  <a:schemeClr val="dk2"/>
                </a:solidFill>
              </a:rPr>
              <a:t>!!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en" dirty="0">
                <a:solidFill>
                  <a:schemeClr val="dk2"/>
                </a:solidFill>
              </a:rPr>
              <a:t>If you haven’t typed in code where there is a        ..     then   you haven’t completed the mission.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 dirty="0"/>
          </a:p>
        </p:txBody>
      </p:sp>
      <p:pic>
        <p:nvPicPr>
          <p:cNvPr id="224" name="Google Shape;224;p34"/>
          <p:cNvPicPr preferRelativeResize="0"/>
          <p:nvPr/>
        </p:nvPicPr>
        <p:blipFill rotWithShape="1">
          <a:blip r:embed="rId3">
            <a:alphaModFix/>
          </a:blip>
          <a:srcRect l="21268" t="10524" r="23388" b="9257"/>
          <a:stretch/>
        </p:blipFill>
        <p:spPr>
          <a:xfrm>
            <a:off x="408750" y="1170964"/>
            <a:ext cx="1383100" cy="1853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1218" y="1592761"/>
            <a:ext cx="121920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4464" y="3361596"/>
            <a:ext cx="12192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#7</a:t>
            </a:r>
            <a:endParaRPr/>
          </a:p>
        </p:txBody>
      </p:sp>
      <p:sp>
        <p:nvSpPr>
          <p:cNvPr id="232" name="Google Shape;232;p35"/>
          <p:cNvSpPr txBox="1">
            <a:spLocks noGrp="1"/>
          </p:cNvSpPr>
          <p:nvPr>
            <p:ph type="body" idx="1"/>
          </p:nvPr>
        </p:nvSpPr>
        <p:spPr>
          <a:xfrm>
            <a:off x="2111600" y="869975"/>
            <a:ext cx="58113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out CodeTrek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the CodeTrek icon at the bottom of the instruction panel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Read both messages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Close the CodeTrek</a:t>
            </a:r>
            <a:endParaRPr/>
          </a:p>
        </p:txBody>
      </p:sp>
      <p:pic>
        <p:nvPicPr>
          <p:cNvPr id="233" name="Google Shape;23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875" y="959275"/>
            <a:ext cx="1623675" cy="20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quiz</a:t>
            </a:r>
            <a:endParaRPr/>
          </a:p>
        </p:txBody>
      </p:sp>
      <p:sp>
        <p:nvSpPr>
          <p:cNvPr id="239" name="Google Shape;239;p36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have learned a lot more about CodeSpace and CodeX. Now …. time for another quiz!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two quiz questions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40" name="Google Shape;24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6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36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3" name="Google Shape;243;p36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#8: Show some heart</a:t>
            </a:r>
            <a:endParaRPr/>
          </a:p>
        </p:txBody>
      </p:sp>
      <p:sp>
        <p:nvSpPr>
          <p:cNvPr id="249" name="Google Shape;249;p37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programming notes: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>
                <a:solidFill>
                  <a:schemeClr val="dk2"/>
                </a:solidFill>
              </a:rPr>
              <a:t>Your code is case sensitive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That means 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lower-case needs to be lower-case 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upper-case needs to be upper-case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Punctuation is important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Indenting matters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Use a period . when needed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Match parenthesis ( )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Use a colon : where needed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50" name="Google Shape;25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075" y="1005275"/>
            <a:ext cx="2753225" cy="1038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#8</a:t>
            </a:r>
            <a:endParaRPr/>
          </a:p>
        </p:txBody>
      </p:sp>
      <p:sp>
        <p:nvSpPr>
          <p:cNvPr id="256" name="Google Shape;256;p38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4772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to type!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Make sure your </a:t>
            </a:r>
            <a:r>
              <a:rPr lang="en" b="1"/>
              <a:t>Heart1</a:t>
            </a:r>
            <a:r>
              <a:rPr lang="en"/>
              <a:t> file has no code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the icon to open CodeTrek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Type the two lines of code EXACTLY as you see it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</a:t>
            </a:r>
            <a:endParaRPr/>
          </a:p>
        </p:txBody>
      </p:sp>
      <p:grpSp>
        <p:nvGrpSpPr>
          <p:cNvPr id="257" name="Google Shape;257;p38"/>
          <p:cNvGrpSpPr/>
          <p:nvPr/>
        </p:nvGrpSpPr>
        <p:grpSpPr>
          <a:xfrm>
            <a:off x="4983250" y="745450"/>
            <a:ext cx="3907375" cy="2318500"/>
            <a:chOff x="5161275" y="264750"/>
            <a:chExt cx="3907375" cy="2318500"/>
          </a:xfrm>
        </p:grpSpPr>
        <p:pic>
          <p:nvPicPr>
            <p:cNvPr id="258" name="Google Shape;258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161275" y="335875"/>
              <a:ext cx="3907375" cy="2247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Google Shape;259;p38"/>
            <p:cNvSpPr/>
            <p:nvPr/>
          </p:nvSpPr>
          <p:spPr>
            <a:xfrm>
              <a:off x="8804950" y="264750"/>
              <a:ext cx="263700" cy="329400"/>
            </a:xfrm>
            <a:prstGeom prst="ellipse">
              <a:avLst/>
            </a:prstGeom>
            <a:noFill/>
            <a:ln w="19050" cap="flat" cmpd="sng">
              <a:solidFill>
                <a:srgbClr val="F4D0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60" name="Google Shape;260;p38"/>
            <p:cNvSpPr txBox="1"/>
            <p:nvPr/>
          </p:nvSpPr>
          <p:spPr>
            <a:xfrm>
              <a:off x="8270825" y="923500"/>
              <a:ext cx="721200" cy="71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4D038"/>
                  </a:solidFill>
                  <a:latin typeface="Calibri"/>
                  <a:ea typeface="Calibri"/>
                  <a:cs typeface="Calibri"/>
                  <a:sym typeface="Calibri"/>
                </a:rPr>
                <a:t>Run the code</a:t>
              </a:r>
              <a:endParaRPr sz="1200">
                <a:solidFill>
                  <a:srgbClr val="F4D03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1" name="Google Shape;261;p38"/>
            <p:cNvCxnSpPr>
              <a:stCxn id="260" idx="0"/>
              <a:endCxn id="259" idx="3"/>
            </p:cNvCxnSpPr>
            <p:nvPr/>
          </p:nvCxnSpPr>
          <p:spPr>
            <a:xfrm rot="10800000" flipH="1">
              <a:off x="8631425" y="545800"/>
              <a:ext cx="212100" cy="377700"/>
            </a:xfrm>
            <a:prstGeom prst="straightConnector1">
              <a:avLst/>
            </a:prstGeom>
            <a:noFill/>
            <a:ln w="9525" cap="flat" cmpd="sng">
              <a:solidFill>
                <a:srgbClr val="F4D038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pic>
        <p:nvPicPr>
          <p:cNvPr id="262" name="Google Shape;262;p38"/>
          <p:cNvPicPr preferRelativeResize="0"/>
          <p:nvPr/>
        </p:nvPicPr>
        <p:blipFill rotWithShape="1">
          <a:blip r:embed="rId4">
            <a:alphaModFix/>
          </a:blip>
          <a:srcRect l="44360" t="37064" r="36991" b="45964"/>
          <a:stretch/>
        </p:blipFill>
        <p:spPr>
          <a:xfrm>
            <a:off x="4983250" y="3247275"/>
            <a:ext cx="2021499" cy="1379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#9: More images</a:t>
            </a:r>
            <a:endParaRPr/>
          </a:p>
        </p:txBody>
      </p:sp>
      <p:sp>
        <p:nvSpPr>
          <p:cNvPr id="268" name="Google Shape;268;p39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CodeX comes with more than one image ready for you to display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>
                <a:solidFill>
                  <a:schemeClr val="dk2"/>
                </a:solidFill>
              </a:rPr>
              <a:t>Find the images that are built-in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Click on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Then scroll down in the toolbox until you find the list of images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69" name="Google Shape;26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125" y="2371725"/>
            <a:ext cx="76200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8225" y="459075"/>
            <a:ext cx="3143100" cy="3785861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9"/>
          <p:cNvSpPr txBox="1"/>
          <p:nvPr/>
        </p:nvSpPr>
        <p:spPr>
          <a:xfrm>
            <a:off x="6719425" y="4382100"/>
            <a:ext cx="23235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Calibri"/>
                <a:ea typeface="Calibri"/>
                <a:cs typeface="Calibri"/>
                <a:sym typeface="Calibri"/>
              </a:rPr>
              <a:t>Scroll to see the list of images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2" name="Google Shape;272;p39"/>
          <p:cNvCxnSpPr/>
          <p:nvPr/>
        </p:nvCxnSpPr>
        <p:spPr>
          <a:xfrm rot="10800000">
            <a:off x="7280900" y="3730725"/>
            <a:ext cx="293100" cy="767100"/>
          </a:xfrm>
          <a:prstGeom prst="straightConnector1">
            <a:avLst/>
          </a:prstGeom>
          <a:noFill/>
          <a:ln w="19050" cap="flat" cmpd="sng">
            <a:solidFill>
              <a:srgbClr val="4EB748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#9</a:t>
            </a:r>
            <a:endParaRPr/>
          </a:p>
        </p:txBody>
      </p:sp>
      <p:sp>
        <p:nvSpPr>
          <p:cNvPr id="278" name="Google Shape;278;p40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4772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out what images you can use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Mission Log and write down three images that interest you</a:t>
            </a:r>
            <a:endParaRPr/>
          </a:p>
        </p:txBody>
      </p:sp>
      <p:pic>
        <p:nvPicPr>
          <p:cNvPr id="279" name="Google Shape;27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5950" y="971314"/>
            <a:ext cx="1585840" cy="258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0864" y="959276"/>
            <a:ext cx="1494936" cy="26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#9</a:t>
            </a:r>
            <a:endParaRPr/>
          </a:p>
        </p:txBody>
      </p:sp>
      <p:sp>
        <p:nvSpPr>
          <p:cNvPr id="286" name="Google Shape;286;p41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60006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Display a different image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</a:t>
            </a:r>
            <a:r>
              <a:rPr lang="en" b="1"/>
              <a:t>Heart1</a:t>
            </a:r>
            <a:r>
              <a:rPr lang="en"/>
              <a:t> file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image from </a:t>
            </a:r>
            <a:r>
              <a:rPr lang="en" b="1"/>
              <a:t>HEART</a:t>
            </a:r>
            <a:r>
              <a:rPr lang="en"/>
              <a:t> to </a:t>
            </a:r>
            <a:r>
              <a:rPr lang="en" b="1"/>
              <a:t>MUSIC</a:t>
            </a:r>
            <a:endParaRPr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Use CodeTrek if you need help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code to display another image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Repeat for as many images as you want</a:t>
            </a:r>
            <a:endParaRPr/>
          </a:p>
        </p:txBody>
      </p:sp>
      <p:pic>
        <p:nvPicPr>
          <p:cNvPr id="287" name="Google Shape;287;p41"/>
          <p:cNvPicPr preferRelativeResize="0"/>
          <p:nvPr/>
        </p:nvPicPr>
        <p:blipFill rotWithShape="1">
          <a:blip r:embed="rId3">
            <a:alphaModFix/>
          </a:blip>
          <a:srcRect l="24741" t="41479" r="34261" b="38976"/>
          <a:stretch/>
        </p:blipFill>
        <p:spPr>
          <a:xfrm>
            <a:off x="6218625" y="185349"/>
            <a:ext cx="2470575" cy="157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8625" y="1881350"/>
            <a:ext cx="1348950" cy="215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9775" y="1871298"/>
            <a:ext cx="1271625" cy="2175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Pre-Mission Preparation 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771475"/>
            <a:ext cx="5807100" cy="31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your Mission 2 log, answer the pre-mission preparation questions: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are some things you can attach to a computer or laptop?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Why do you think you should learn to program a computer?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200" y="3656500"/>
            <a:ext cx="4753751" cy="9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2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295" name="Google Shape;295;p42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Read the “completed mission” message and click to complete the mission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your Mission 2 Log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96" name="Google Shape;29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8300" y="2708095"/>
            <a:ext cx="4666374" cy="184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CodeX?</a:t>
            </a: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84400" cy="34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physical device for computing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 circuit board, with a lot of stuff added to it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Bright, colorful LED lights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Color graphics display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Built-in speaker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Several buttons for input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Sensors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And more!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l="4454" r="3320" b="13971"/>
          <a:stretch/>
        </p:blipFill>
        <p:spPr>
          <a:xfrm>
            <a:off x="5625150" y="1251500"/>
            <a:ext cx="3112700" cy="21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#1: Behold the CodeX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4566600" cy="33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Firia Labs codeX is a powerful embedded computer</a:t>
            </a:r>
            <a:endParaRPr/>
          </a:p>
          <a:p>
            <a:pPr marL="9144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LCD display</a:t>
            </a:r>
            <a:endParaRPr/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LED lights</a:t>
            </a:r>
            <a:endParaRPr/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Speaker</a:t>
            </a:r>
            <a:endParaRPr/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Sensors</a:t>
            </a:r>
            <a:endParaRPr/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Buttons</a:t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1700" y="1156000"/>
            <a:ext cx="3395925" cy="257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</a:t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5150" y="1076200"/>
            <a:ext cx="3325850" cy="25262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382325" y="959275"/>
            <a:ext cx="5313600" cy="3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instructions have three words that can be added to the toolbox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one of the words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Fill out the Mission Log for your word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b="1">
                <a:solidFill>
                  <a:srgbClr val="4EB748"/>
                </a:solidFill>
              </a:rPr>
              <a:t>Recommended:</a:t>
            </a:r>
            <a:r>
              <a:rPr lang="en"/>
              <a:t> click on all three words to add them all to your toolbox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6991" y="1934600"/>
            <a:ext cx="1103734" cy="44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56375" y="1941738"/>
            <a:ext cx="1007225" cy="42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39250" y="1934600"/>
            <a:ext cx="1103725" cy="441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Static electricity</a:t>
            </a:r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67200" cy="37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Static electricity ⚡can build up inside you when you walk across a carpet, or many other activities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Static electricity ⚡ can discharge when you touch the CodeX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This is not good for the CodeX!</a:t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555" y="3622450"/>
            <a:ext cx="3862370" cy="6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Static electricity</a:t>
            </a:r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311700" y="1010575"/>
            <a:ext cx="8167200" cy="37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 these guidelines to keep your CodeX static-free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Hold the CodeX by its edges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Be gentle with the components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Keep the CodeX in its case when not in use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Touch grounded metal (doorknob, desk, etc.) before touching the CodeX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382325" y="335875"/>
            <a:ext cx="8450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#2</a:t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325" y="739225"/>
            <a:ext cx="2641400" cy="200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382325" y="806875"/>
            <a:ext cx="5313600" cy="37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the simulator to look for three lightning bolts ⚡on the CodeX.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Close the instruction panel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camera controls to rotate the CodeX in the scene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Find all three ⚡and click on them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One is on the back, so make sure you rotate all the way around </a:t>
            </a: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4050" y="2745550"/>
            <a:ext cx="2647950" cy="19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1160</Words>
  <Application>Microsoft Office PowerPoint</Application>
  <PresentationFormat>On-screen Show (16:9)</PresentationFormat>
  <Paragraphs>184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Roboto</vt:lpstr>
      <vt:lpstr>Montserrat</vt:lpstr>
      <vt:lpstr>Quattrocento Sans</vt:lpstr>
      <vt:lpstr>Source Sans Pro</vt:lpstr>
      <vt:lpstr>Raleway</vt:lpstr>
      <vt:lpstr>Plum</vt:lpstr>
      <vt:lpstr>Introducing CodeX </vt:lpstr>
      <vt:lpstr>Greetings!</vt:lpstr>
      <vt:lpstr>Pre-Mission Preparation </vt:lpstr>
      <vt:lpstr>What is a CodeX?</vt:lpstr>
      <vt:lpstr>Objective #1: Behold the CodeX</vt:lpstr>
      <vt:lpstr>Mission Activity #1</vt:lpstr>
      <vt:lpstr>Objective #2: Static electricity</vt:lpstr>
      <vt:lpstr>Objective #2: Static electricity</vt:lpstr>
      <vt:lpstr>Mission Activity #2</vt:lpstr>
      <vt:lpstr>Safety quiz</vt:lpstr>
      <vt:lpstr>Objective #3: Find the CPU</vt:lpstr>
      <vt:lpstr>Objective #3: Find the CPU</vt:lpstr>
      <vt:lpstr>Mission Activity #3</vt:lpstr>
      <vt:lpstr>Objective #4: Connect the USB</vt:lpstr>
      <vt:lpstr>Mission Activity #4</vt:lpstr>
      <vt:lpstr>Objective #5: Link to CodeSpace</vt:lpstr>
      <vt:lpstr>Mission Activity #5</vt:lpstr>
      <vt:lpstr>Mission Activity #5</vt:lpstr>
      <vt:lpstr>Objective #6: Save the code</vt:lpstr>
      <vt:lpstr>Mission Activity #6</vt:lpstr>
      <vt:lpstr>Objective #7: The CodeTrek</vt:lpstr>
      <vt:lpstr>Objective #7: The CodeTrek</vt:lpstr>
      <vt:lpstr>Mission Activity #7</vt:lpstr>
      <vt:lpstr>Mission quiz</vt:lpstr>
      <vt:lpstr>Objective #8: Show some heart</vt:lpstr>
      <vt:lpstr>Mission Activity #8</vt:lpstr>
      <vt:lpstr>Objective #9: More images</vt:lpstr>
      <vt:lpstr>Mission Activity #9</vt:lpstr>
      <vt:lpstr>Mission Activity #9</vt:lpstr>
      <vt:lpstr>Post-Mission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2024-07-26T03:43:43Z</dcterms:modified>
</cp:coreProperties>
</file>